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29" r:id="rId3"/>
    <p:sldId id="283" r:id="rId4"/>
    <p:sldId id="287" r:id="rId5"/>
    <p:sldId id="314" r:id="rId6"/>
    <p:sldId id="311" r:id="rId7"/>
    <p:sldId id="315" r:id="rId8"/>
    <p:sldId id="312" r:id="rId9"/>
    <p:sldId id="316" r:id="rId10"/>
    <p:sldId id="313" r:id="rId11"/>
    <p:sldId id="317" r:id="rId12"/>
    <p:sldId id="288" r:id="rId13"/>
    <p:sldId id="318" r:id="rId14"/>
    <p:sldId id="289" r:id="rId15"/>
    <p:sldId id="319" r:id="rId16"/>
    <p:sldId id="290" r:id="rId17"/>
    <p:sldId id="320" r:id="rId18"/>
    <p:sldId id="291" r:id="rId19"/>
    <p:sldId id="321" r:id="rId20"/>
    <p:sldId id="292" r:id="rId21"/>
    <p:sldId id="322" r:id="rId22"/>
    <p:sldId id="293" r:id="rId23"/>
    <p:sldId id="323" r:id="rId24"/>
    <p:sldId id="326" r:id="rId25"/>
    <p:sldId id="324" r:id="rId26"/>
    <p:sldId id="327" r:id="rId27"/>
    <p:sldId id="325" r:id="rId28"/>
    <p:sldId id="328" r:id="rId29"/>
    <p:sldId id="265" r:id="rId30"/>
    <p:sldId id="310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28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A898A-8E44-4436-B724-EFCE8F737D9F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DF4AC-6BC4-4724-8205-F01232BC59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84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49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45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F4AC-6BC4-4724-8205-F01232BC5935}" type="slidenum">
              <a:rPr lang="en-IE" smtClean="0"/>
              <a:t>47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71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4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3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92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4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70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21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48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0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22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9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00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1A41-7796-41E6-8BC0-7963B9141890}" type="datetimeFigureOut">
              <a:rPr lang="en-IE" smtClean="0"/>
              <a:t>25/04/2015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0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Pollen grain development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err="1" smtClean="0"/>
              <a:t>iDiagram</a:t>
            </a:r>
            <a:r>
              <a:rPr lang="en-IE" b="1" dirty="0" smtClean="0"/>
              <a:t> Activity</a:t>
            </a:r>
          </a:p>
          <a:p>
            <a:endParaRPr lang="en-IE" b="1" dirty="0"/>
          </a:p>
          <a:p>
            <a:pPr lvl="0"/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Diagram from New Senior Biology by Scott &amp; </a:t>
            </a:r>
            <a:r>
              <a:rPr lang="en-IE" sz="1300" b="1" dirty="0" err="1">
                <a:solidFill>
                  <a:prstClr val="black">
                    <a:tint val="75000"/>
                  </a:prstClr>
                </a:solidFill>
              </a:rPr>
              <a:t>Maume</a:t>
            </a:r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, Publisher: </a:t>
            </a:r>
            <a:r>
              <a:rPr lang="en-IE" sz="1300" b="1" smtClean="0">
                <a:solidFill>
                  <a:prstClr val="black">
                    <a:tint val="75000"/>
                  </a:prstClr>
                </a:solidFill>
              </a:rPr>
              <a:t>Folens</a:t>
            </a:r>
            <a:endParaRPr lang="en-IE" sz="13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cells formed here at </a:t>
            </a:r>
            <a:r>
              <a:rPr lang="en-IE" sz="3600" b="1" dirty="0" smtClean="0">
                <a:solidFill>
                  <a:srgbClr val="FF0000"/>
                </a:solidFill>
              </a:rPr>
              <a:t>E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These cells mature to form </a:t>
            </a:r>
            <a:r>
              <a:rPr lang="en-IE" sz="3600" b="1" dirty="0" smtClean="0">
                <a:solidFill>
                  <a:srgbClr val="FF0000"/>
                </a:solidFill>
              </a:rPr>
              <a:t>F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" action="ppaction://hlinkshowjump?jump=nextslide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G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H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" action="ppaction://hlinkshowjump?jump=nextslide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I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en-IE" sz="4400" b="1" dirty="0" smtClean="0"/>
              <a:t>Make your selection</a:t>
            </a:r>
            <a:endParaRPr lang="en-IE" sz="4400" b="1" dirty="0"/>
          </a:p>
        </p:txBody>
      </p:sp>
      <p:sp>
        <p:nvSpPr>
          <p:cNvPr id="3" name="Action Button: Custom 2">
            <a:hlinkClick r:id="" action="ppaction://hlinkshowjump?jump=nextslide" highlightClick="1"/>
          </p:cNvPr>
          <p:cNvSpPr/>
          <p:nvPr/>
        </p:nvSpPr>
        <p:spPr>
          <a:xfrm>
            <a:off x="1331640" y="2636912"/>
            <a:ext cx="2304256" cy="2448272"/>
          </a:xfrm>
          <a:prstGeom prst="actionButtonBlank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prstClr val="black"/>
                </a:solidFill>
              </a:rPr>
              <a:t>CLICK HERE </a:t>
            </a:r>
          </a:p>
          <a:p>
            <a:pPr algn="ctr"/>
            <a:r>
              <a:rPr lang="en-IE" sz="3200" dirty="0" smtClean="0">
                <a:solidFill>
                  <a:prstClr val="black"/>
                </a:solidFill>
              </a:rPr>
              <a:t>to identify </a:t>
            </a:r>
          </a:p>
          <a:p>
            <a:pPr algn="ctr"/>
            <a:r>
              <a:rPr lang="en-IE" sz="3200" b="1" dirty="0" smtClean="0">
                <a:solidFill>
                  <a:srgbClr val="FF0000"/>
                </a:solidFill>
              </a:rPr>
              <a:t>PARTS</a:t>
            </a:r>
            <a:endParaRPr lang="en-IE" sz="3200" b="1" dirty="0">
              <a:solidFill>
                <a:srgbClr val="FF0000"/>
              </a:solidFill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5292080" y="2636912"/>
            <a:ext cx="2232248" cy="2448272"/>
          </a:xfrm>
          <a:prstGeom prst="actionButtonBlank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prstClr val="black"/>
                </a:solidFill>
              </a:rPr>
              <a:t>CLICK </a:t>
            </a:r>
            <a:r>
              <a:rPr lang="en-IE" sz="3200" b="1" dirty="0" smtClean="0">
                <a:solidFill>
                  <a:prstClr val="black"/>
                </a:solidFill>
              </a:rPr>
              <a:t>HERE</a:t>
            </a:r>
          </a:p>
          <a:p>
            <a:pPr algn="ctr"/>
            <a:r>
              <a:rPr lang="en-IE" sz="3200" dirty="0" smtClean="0">
                <a:solidFill>
                  <a:prstClr val="black"/>
                </a:solidFill>
              </a:rPr>
              <a:t>to </a:t>
            </a:r>
            <a:r>
              <a:rPr lang="en-IE" sz="3200" dirty="0">
                <a:solidFill>
                  <a:prstClr val="black"/>
                </a:solidFill>
              </a:rPr>
              <a:t>identify </a:t>
            </a:r>
            <a:endParaRPr lang="en-IE" sz="3200" dirty="0" smtClean="0">
              <a:solidFill>
                <a:prstClr val="black"/>
              </a:solidFill>
            </a:endParaRPr>
          </a:p>
          <a:p>
            <a:pPr algn="ctr"/>
            <a:r>
              <a:rPr lang="en-IE" sz="3200" b="1" dirty="0" smtClean="0">
                <a:solidFill>
                  <a:srgbClr val="FF0000"/>
                </a:solidFill>
              </a:rPr>
              <a:t>FUNCTIONS</a:t>
            </a:r>
            <a:endParaRPr lang="en-I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9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J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Generative nucleus divides by </a:t>
            </a:r>
            <a:r>
              <a:rPr lang="en-IE" sz="3600" b="1" dirty="0" smtClean="0">
                <a:solidFill>
                  <a:srgbClr val="FF0000"/>
                </a:solidFill>
              </a:rPr>
              <a:t>K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" action="ppaction://hlinkshowjump?jump=nextslide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80457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L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80457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M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" action="ppaction://hlinkshowjump?jump=nextslide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80457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/>
              <a:t>Pollen grain development diagram </a:t>
            </a:r>
            <a:endParaRPr lang="en-IE" sz="3600" b="1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3527884" y="5805264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0"/>
          <a:stretch/>
        </p:blipFill>
        <p:spPr bwMode="auto">
          <a:xfrm>
            <a:off x="72000" y="1840320"/>
            <a:ext cx="9000000" cy="317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A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" action="ppaction://hlinkshowjump?jump=nextslide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19094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0788"/>
            <a:ext cx="8229600" cy="3816424"/>
          </a:xfrm>
        </p:spPr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/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>You’re Brilliant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663788" y="4996333"/>
            <a:ext cx="381642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on this box to REPEAT this activity or press ESC to quit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</a:t>
            </a:r>
            <a:r>
              <a:rPr lang="en-IE" sz="3600" dirty="0" smtClean="0"/>
              <a:t>are the megaspore mother cells?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4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5093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</a:t>
            </a:r>
            <a:r>
              <a:rPr lang="en-IE" sz="3600" dirty="0" smtClean="0"/>
              <a:t>the tapetum?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" action="ppaction://hlinkshowjump?jump=nextslide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</a:t>
            </a:r>
            <a:r>
              <a:rPr lang="en-IE" sz="3600" dirty="0" smtClean="0"/>
              <a:t>meiosis?</a:t>
            </a:r>
            <a:endParaRPr lang="en-IE" sz="3600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</a:t>
            </a:r>
            <a:r>
              <a:rPr lang="en-IE" sz="3600" dirty="0" smtClean="0"/>
              <a:t>the pollen sac?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" action="ppaction://hlinkshowjump?jump=nextslide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</a:t>
            </a:r>
            <a:r>
              <a:rPr lang="en-IE" sz="3600" dirty="0" smtClean="0"/>
              <a:t>the pollen grains?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" action="ppaction://hlinkshowjump?jump=nextslide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</a:t>
            </a:r>
            <a:r>
              <a:rPr lang="en-IE" sz="3600" dirty="0" smtClean="0"/>
              <a:t>happens to the tube cell nucleus?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</a:t>
            </a:r>
            <a:r>
              <a:rPr lang="en-IE" sz="3600" dirty="0" smtClean="0"/>
              <a:t>happens to the generative nucleus?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</a:t>
            </a:r>
            <a:r>
              <a:rPr lang="en-IE" sz="3600" dirty="0" smtClean="0"/>
              <a:t>mitosis?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</a:t>
            </a:r>
            <a:r>
              <a:rPr lang="en-IE" sz="3600" dirty="0" smtClean="0"/>
              <a:t>happens to the tube nucleus?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of </a:t>
            </a:r>
            <a:r>
              <a:rPr lang="en-IE" sz="3600" dirty="0" smtClean="0"/>
              <a:t>the male gametes?</a:t>
            </a:r>
            <a:endParaRPr lang="en-IE" sz="3600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79512" y="1376872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 cell division of gamete or spore producing cells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90394" y="2421035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Cells in the pollen sacs from which pollen grains are produced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190394" y="3465198"/>
            <a:ext cx="4320000" cy="126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Divide by mitosis after pollination to form two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179512" y="4869360"/>
            <a:ext cx="4320000" cy="18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1"/>
                </a:solidFill>
              </a:rPr>
              <a:t>Grows down through the stigma, style, and into the ovule, followed by the two male gamete nuclei to enter the embryo sac through the micropyle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60330" y="1376872"/>
            <a:ext cx="4320000" cy="126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Method of cell division by cells not involved in the formation of gametes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60330" y="2789994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Nutritive cells surrounding the pollen sacs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60330" y="3843116"/>
            <a:ext cx="4320000" cy="72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pollen grains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660330" y="4716238"/>
            <a:ext cx="4320000" cy="900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Produce the male gamete nuclei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25" name="Action Button: Custom 24">
            <a:hlinkClick r:id="" action="ppaction://hlinkshowjump?jump=nextslide" highlightClick="1"/>
          </p:cNvPr>
          <p:cNvSpPr/>
          <p:nvPr/>
        </p:nvSpPr>
        <p:spPr>
          <a:xfrm>
            <a:off x="4644008" y="5769360"/>
            <a:ext cx="4320000" cy="900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To join with female egg at fertilisation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B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772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/>
              <a:t>Pollen grain development diagram </a:t>
            </a:r>
            <a:endParaRPr lang="en-IE" sz="3600" b="1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3527884" y="5805264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0"/>
          <a:stretch/>
        </p:blipFill>
        <p:spPr bwMode="auto">
          <a:xfrm>
            <a:off x="72000" y="1840320"/>
            <a:ext cx="9000000" cy="317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56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b="1" dirty="0" smtClean="0"/>
              <a:t>Incorrect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540000" y="1556792"/>
            <a:ext cx="8064000" cy="468052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chemeClr val="tx1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chemeClr val="tx1"/>
                </a:solidFill>
              </a:rPr>
              <a:t>THIS BOX </a:t>
            </a:r>
          </a:p>
          <a:p>
            <a:pPr algn="ctr"/>
            <a:r>
              <a:rPr lang="en-IE" sz="6600" b="1" dirty="0" smtClean="0"/>
              <a:t>to Try Again 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176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type of cell division that occurs at </a:t>
            </a:r>
            <a:r>
              <a:rPr lang="en-IE" sz="3600" b="1" dirty="0" smtClean="0">
                <a:solidFill>
                  <a:srgbClr val="FF0000"/>
                </a:solidFill>
              </a:rPr>
              <a:t>C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" action="ppaction://hlinkshowjump?jump=nextslide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3" y="908720"/>
            <a:ext cx="7491214" cy="26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D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23528" y="5301208"/>
            <a:ext cx="18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Inner coat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23528" y="4509120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Generative nucleus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323528" y="3717032"/>
            <a:ext cx="34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Four haploid microspores</a:t>
            </a:r>
          </a:p>
        </p:txBody>
      </p:sp>
      <p:sp>
        <p:nvSpPr>
          <p:cNvPr id="50" name="Action Button: Custom 49">
            <a:hlinkClick r:id="rId3" action="ppaction://hlinksldjump" highlightClick="1"/>
          </p:cNvPr>
          <p:cNvSpPr/>
          <p:nvPr/>
        </p:nvSpPr>
        <p:spPr>
          <a:xfrm>
            <a:off x="325133" y="6093368"/>
            <a:ext cx="306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Male gametes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6372200" y="5301208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cell nucleus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552200" y="4509120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Tapetum</a:t>
            </a:r>
          </a:p>
        </p:txBody>
      </p:sp>
      <p:sp>
        <p:nvSpPr>
          <p:cNvPr id="16" name="Action Button: Custom 15">
            <a:hlinkClick r:id="" action="ppaction://hlinkshowjump?jump=nextslide" highlightClick="1"/>
          </p:cNvPr>
          <p:cNvSpPr/>
          <p:nvPr/>
        </p:nvSpPr>
        <p:spPr>
          <a:xfrm>
            <a:off x="7424582" y="3717032"/>
            <a:ext cx="14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sac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565620" y="6093368"/>
            <a:ext cx="23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Tube nucleus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2339952" y="5319464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3635896" y="6093296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Pollen grains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355976" y="5301208"/>
            <a:ext cx="180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Outer coat</a:t>
            </a: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3635896" y="4509120"/>
            <a:ext cx="270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Mitosis</a:t>
            </a:r>
          </a:p>
        </p:txBody>
      </p:sp>
      <p:sp>
        <p:nvSpPr>
          <p:cNvPr id="26" name="Action Button: Custom 25">
            <a:hlinkClick r:id="rId3" action="ppaction://hlinksldjump" highlightClick="1"/>
          </p:cNvPr>
          <p:cNvSpPr/>
          <p:nvPr/>
        </p:nvSpPr>
        <p:spPr>
          <a:xfrm>
            <a:off x="3995936" y="371703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Microspore mother cell</a:t>
            </a:r>
          </a:p>
        </p:txBody>
      </p:sp>
    </p:spTree>
    <p:extLst>
      <p:ext uri="{BB962C8B-B14F-4D97-AF65-F5344CB8AC3E}">
        <p14:creationId xmlns:p14="http://schemas.microsoft.com/office/powerpoint/2010/main" val="932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 Template iDiagram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 Template iDiagram</Template>
  <TotalTime>119</TotalTime>
  <Words>1746</Words>
  <Application>Microsoft Office PowerPoint</Application>
  <PresentationFormat>On-screen Show (4:3)</PresentationFormat>
  <Paragraphs>405</Paragraphs>
  <Slides>52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0 Template iDiagram</vt:lpstr>
      <vt:lpstr>Pollen grain development</vt:lpstr>
      <vt:lpstr>Make your selection</vt:lpstr>
      <vt:lpstr>Name the part labelled A in the diagram</vt:lpstr>
      <vt:lpstr>CONGRATULATIONS</vt:lpstr>
      <vt:lpstr>Name the part labelled B in the diagram</vt:lpstr>
      <vt:lpstr>CONGRATULATIONS</vt:lpstr>
      <vt:lpstr>Name the type of cell division that occurs at C</vt:lpstr>
      <vt:lpstr>CONGRATULATIONS</vt:lpstr>
      <vt:lpstr>Name the part labelled D in the diagram</vt:lpstr>
      <vt:lpstr>CONGRATULATIONS</vt:lpstr>
      <vt:lpstr>Name the cells formed here at E</vt:lpstr>
      <vt:lpstr>CONGRATULATIONS</vt:lpstr>
      <vt:lpstr>These cells mature to form F</vt:lpstr>
      <vt:lpstr>CONGRATULATIONS</vt:lpstr>
      <vt:lpstr>Name the part labelled G in the diagram</vt:lpstr>
      <vt:lpstr>CONGRATULATIONS</vt:lpstr>
      <vt:lpstr>Name the part labelled H in the diagram</vt:lpstr>
      <vt:lpstr>CONGRATULATIONS</vt:lpstr>
      <vt:lpstr>Name the part labelled I in the diagram</vt:lpstr>
      <vt:lpstr>CONGRATULATIONS</vt:lpstr>
      <vt:lpstr>Name the part labelled J in the diagram</vt:lpstr>
      <vt:lpstr>CONGRATULATIONS</vt:lpstr>
      <vt:lpstr>Generative nucleus divides by K</vt:lpstr>
      <vt:lpstr>CONGRATULATIONS</vt:lpstr>
      <vt:lpstr>Name the part labelled L in the diagram</vt:lpstr>
      <vt:lpstr>CONGRATULATIONS</vt:lpstr>
      <vt:lpstr>Name the part labelled M in the diagram</vt:lpstr>
      <vt:lpstr>CONGRATULATIONS</vt:lpstr>
      <vt:lpstr>Pollen grain development diagram </vt:lpstr>
      <vt:lpstr>CONGRATULATIONS  You’re Brilliant</vt:lpstr>
      <vt:lpstr>What are the megaspore mother cells?</vt:lpstr>
      <vt:lpstr>CONGRATULATIONS</vt:lpstr>
      <vt:lpstr>What is the function of the tapetum?</vt:lpstr>
      <vt:lpstr>CONGRATULATIONS</vt:lpstr>
      <vt:lpstr>What is meiosis?</vt:lpstr>
      <vt:lpstr>CONGRATULATIONS</vt:lpstr>
      <vt:lpstr>What is the function of the pollen sac?</vt:lpstr>
      <vt:lpstr>CONGRATULATIONS</vt:lpstr>
      <vt:lpstr>What is the function of the pollen grains?</vt:lpstr>
      <vt:lpstr>CONGRATULATIONS</vt:lpstr>
      <vt:lpstr>What happens to the tube cell nucleus?</vt:lpstr>
      <vt:lpstr>CONGRATULATIONS</vt:lpstr>
      <vt:lpstr>What happens to the generative nucleus?</vt:lpstr>
      <vt:lpstr>CONGRATULATIONS</vt:lpstr>
      <vt:lpstr>What is mitosis?</vt:lpstr>
      <vt:lpstr>CONGRATULATIONS</vt:lpstr>
      <vt:lpstr>What happens to the tube nucleus?</vt:lpstr>
      <vt:lpstr>CONGRATULATIONS</vt:lpstr>
      <vt:lpstr>What is the function of the male gametes?</vt:lpstr>
      <vt:lpstr>CONGRATULATIONS</vt:lpstr>
      <vt:lpstr>Pollen grain development diagram </vt:lpstr>
      <vt:lpstr>Incorrect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Pollen grain development</dc:title>
  <dc:creator>Declan Finlayson</dc:creator>
  <cp:lastModifiedBy>Windows User</cp:lastModifiedBy>
  <cp:revision>12</cp:revision>
  <dcterms:created xsi:type="dcterms:W3CDTF">2014-12-02T08:29:23Z</dcterms:created>
  <dcterms:modified xsi:type="dcterms:W3CDTF">2015-04-25T12:58:11Z</dcterms:modified>
</cp:coreProperties>
</file>