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9" r:id="rId3"/>
    <p:sldId id="283" r:id="rId4"/>
    <p:sldId id="287" r:id="rId5"/>
    <p:sldId id="314" r:id="rId6"/>
    <p:sldId id="311" r:id="rId7"/>
    <p:sldId id="315" r:id="rId8"/>
    <p:sldId id="312" r:id="rId9"/>
    <p:sldId id="316" r:id="rId10"/>
    <p:sldId id="313" r:id="rId11"/>
    <p:sldId id="317" r:id="rId12"/>
    <p:sldId id="288" r:id="rId13"/>
    <p:sldId id="318" r:id="rId14"/>
    <p:sldId id="289" r:id="rId15"/>
    <p:sldId id="265" r:id="rId16"/>
    <p:sldId id="310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28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84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05/04/2015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0413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05/04/2015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6832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05/04/2015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292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05/04/2015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5644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05/04/2015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1705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05/04/2015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9213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05/04/2015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6487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05/04/2015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6508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05/04/2015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2222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05/04/2015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9793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1A41-7796-41E6-8BC0-7963B9141890}" type="datetimeFigureOut">
              <a:rPr lang="en-IE" smtClean="0"/>
              <a:t>05/04/2015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4000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61A41-7796-41E6-8BC0-7963B9141890}" type="datetimeFigureOut">
              <a:rPr lang="en-IE" smtClean="0"/>
              <a:t>05/04/2015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33825-35E7-4465-9DF9-BE5360FB1E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902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6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6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b="1" dirty="0" smtClean="0"/>
              <a:t>Flowering Plant – External Structure</a:t>
            </a:r>
            <a:endParaRPr lang="en-I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b="1" dirty="0" err="1" smtClean="0"/>
              <a:t>iDiagram</a:t>
            </a:r>
            <a:r>
              <a:rPr lang="en-IE" b="1" dirty="0" smtClean="0"/>
              <a:t> Activity</a:t>
            </a:r>
          </a:p>
          <a:p>
            <a:endParaRPr lang="en-IE" b="1" dirty="0"/>
          </a:p>
          <a:p>
            <a:pPr lvl="0"/>
            <a:r>
              <a:rPr lang="en-IE" sz="1300" b="1" dirty="0">
                <a:solidFill>
                  <a:prstClr val="black">
                    <a:tint val="75000"/>
                  </a:prstClr>
                </a:solidFill>
              </a:rPr>
              <a:t>Diagram from New Senior Biology by Scott &amp; </a:t>
            </a:r>
            <a:r>
              <a:rPr lang="en-IE" sz="1300" b="1" dirty="0" err="1">
                <a:solidFill>
                  <a:prstClr val="black">
                    <a:tint val="75000"/>
                  </a:prstClr>
                </a:solidFill>
              </a:rPr>
              <a:t>Maume</a:t>
            </a:r>
            <a:r>
              <a:rPr lang="en-IE" sz="1300" b="1" dirty="0">
                <a:solidFill>
                  <a:prstClr val="black">
                    <a:tint val="75000"/>
                  </a:prstClr>
                </a:solidFill>
              </a:rPr>
              <a:t>, Publisher: </a:t>
            </a:r>
            <a:r>
              <a:rPr lang="en-IE" sz="1300" b="1" smtClean="0">
                <a:solidFill>
                  <a:prstClr val="black">
                    <a:tint val="75000"/>
                  </a:prstClr>
                </a:solidFill>
              </a:rPr>
              <a:t>Folens</a:t>
            </a:r>
            <a:endParaRPr lang="en-IE" sz="13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70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84285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part labelled </a:t>
            </a:r>
            <a:r>
              <a:rPr lang="en-IE" sz="3600" b="1" dirty="0" smtClean="0">
                <a:solidFill>
                  <a:srgbClr val="FF0000"/>
                </a:solidFill>
              </a:rPr>
              <a:t>E</a:t>
            </a:r>
            <a:r>
              <a:rPr lang="en-IE" sz="3600" dirty="0" smtClean="0"/>
              <a:t> in the diagram</a:t>
            </a:r>
            <a:endParaRPr lang="en-IE" sz="3600" dirty="0"/>
          </a:p>
        </p:txBody>
      </p:sp>
      <p:sp>
        <p:nvSpPr>
          <p:cNvPr id="3" name="Action Button: Custom 2">
            <a:hlinkClick r:id="rId2" action="ppaction://hlinksldjump" highlightClick="1"/>
          </p:cNvPr>
          <p:cNvSpPr/>
          <p:nvPr/>
        </p:nvSpPr>
        <p:spPr>
          <a:xfrm>
            <a:off x="1043608" y="1556792"/>
            <a:ext cx="252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Bud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8" name="Action Button: Custom 7">
            <a:hlinkClick r:id="rId2" action="ppaction://hlinksldjump" highlightClick="1"/>
          </p:cNvPr>
          <p:cNvSpPr/>
          <p:nvPr/>
        </p:nvSpPr>
        <p:spPr>
          <a:xfrm>
            <a:off x="1032908" y="5517232"/>
            <a:ext cx="25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Root</a:t>
            </a:r>
          </a:p>
        </p:txBody>
      </p:sp>
      <p:sp>
        <p:nvSpPr>
          <p:cNvPr id="10" name="Action Button: Custom 9">
            <a:hlinkClick r:id="" action="ppaction://hlinkshowjump?jump=nextslide" highlightClick="1"/>
          </p:cNvPr>
          <p:cNvSpPr/>
          <p:nvPr/>
        </p:nvSpPr>
        <p:spPr>
          <a:xfrm>
            <a:off x="1032908" y="4725144"/>
            <a:ext cx="252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Petiole</a:t>
            </a:r>
          </a:p>
        </p:txBody>
      </p:sp>
      <p:sp>
        <p:nvSpPr>
          <p:cNvPr id="11" name="Action Button: Custom 10">
            <a:hlinkClick r:id="rId2" action="ppaction://hlinksldjump" highlightClick="1"/>
          </p:cNvPr>
          <p:cNvSpPr/>
          <p:nvPr/>
        </p:nvSpPr>
        <p:spPr>
          <a:xfrm>
            <a:off x="1032908" y="3933056"/>
            <a:ext cx="25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Leaf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6" name="Action Button: Custom 45">
            <a:hlinkClick r:id="rId2" action="ppaction://hlinksldjump" highlightClick="1"/>
          </p:cNvPr>
          <p:cNvSpPr/>
          <p:nvPr/>
        </p:nvSpPr>
        <p:spPr>
          <a:xfrm>
            <a:off x="1034513" y="2348880"/>
            <a:ext cx="25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Flower</a:t>
            </a:r>
          </a:p>
        </p:txBody>
      </p:sp>
      <p:sp>
        <p:nvSpPr>
          <p:cNvPr id="48" name="Action Button: Custom 47">
            <a:hlinkClick r:id="rId2" action="ppaction://hlinksldjump" highlightClick="1"/>
          </p:cNvPr>
          <p:cNvSpPr/>
          <p:nvPr/>
        </p:nvSpPr>
        <p:spPr>
          <a:xfrm>
            <a:off x="1038204" y="3140968"/>
            <a:ext cx="252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Lateral roots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35"/>
          <a:stretch/>
        </p:blipFill>
        <p:spPr bwMode="auto">
          <a:xfrm>
            <a:off x="4482033" y="836712"/>
            <a:ext cx="3762375" cy="5835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235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part labelled </a:t>
            </a:r>
            <a:r>
              <a:rPr lang="en-IE" sz="3600" b="1" dirty="0" smtClean="0">
                <a:solidFill>
                  <a:srgbClr val="FF0000"/>
                </a:solidFill>
              </a:rPr>
              <a:t>F</a:t>
            </a:r>
            <a:r>
              <a:rPr lang="en-IE" sz="3600" dirty="0" smtClean="0"/>
              <a:t> in the diagram</a:t>
            </a:r>
            <a:endParaRPr lang="en-IE" sz="3600" dirty="0"/>
          </a:p>
        </p:txBody>
      </p:sp>
      <p:sp>
        <p:nvSpPr>
          <p:cNvPr id="3" name="Action Button: Custom 2">
            <a:hlinkClick r:id="" action="ppaction://hlinkshowjump?jump=nextslide" highlightClick="1"/>
          </p:cNvPr>
          <p:cNvSpPr/>
          <p:nvPr/>
        </p:nvSpPr>
        <p:spPr>
          <a:xfrm>
            <a:off x="1043608" y="1556792"/>
            <a:ext cx="252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Bud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8" name="Action Button: Custom 7">
            <a:hlinkClick r:id="" action="ppaction://hlinkshowjump?jump=nextslide" highlightClick="1"/>
          </p:cNvPr>
          <p:cNvSpPr/>
          <p:nvPr/>
        </p:nvSpPr>
        <p:spPr>
          <a:xfrm>
            <a:off x="1032908" y="5517232"/>
            <a:ext cx="25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Root</a:t>
            </a:r>
          </a:p>
        </p:txBody>
      </p:sp>
      <p:sp>
        <p:nvSpPr>
          <p:cNvPr id="10" name="Action Button: Custom 9">
            <a:hlinkClick r:id="rId2" action="ppaction://hlinksldjump" highlightClick="1"/>
          </p:cNvPr>
          <p:cNvSpPr/>
          <p:nvPr/>
        </p:nvSpPr>
        <p:spPr>
          <a:xfrm>
            <a:off x="1032908" y="4725144"/>
            <a:ext cx="252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Petiole</a:t>
            </a:r>
          </a:p>
        </p:txBody>
      </p:sp>
      <p:sp>
        <p:nvSpPr>
          <p:cNvPr id="11" name="Action Button: Custom 10">
            <a:hlinkClick r:id="rId2" action="ppaction://hlinksldjump" highlightClick="1"/>
          </p:cNvPr>
          <p:cNvSpPr/>
          <p:nvPr/>
        </p:nvSpPr>
        <p:spPr>
          <a:xfrm>
            <a:off x="1032908" y="3933056"/>
            <a:ext cx="25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Leaf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6" name="Action Button: Custom 45">
            <a:hlinkClick r:id="rId2" action="ppaction://hlinksldjump" highlightClick="1"/>
          </p:cNvPr>
          <p:cNvSpPr/>
          <p:nvPr/>
        </p:nvSpPr>
        <p:spPr>
          <a:xfrm>
            <a:off x="1034513" y="2348880"/>
            <a:ext cx="25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Flower</a:t>
            </a:r>
          </a:p>
        </p:txBody>
      </p:sp>
      <p:sp>
        <p:nvSpPr>
          <p:cNvPr id="48" name="Action Button: Custom 47">
            <a:hlinkClick r:id="rId2" action="ppaction://hlinksldjump" highlightClick="1"/>
          </p:cNvPr>
          <p:cNvSpPr/>
          <p:nvPr/>
        </p:nvSpPr>
        <p:spPr>
          <a:xfrm>
            <a:off x="1038204" y="3140968"/>
            <a:ext cx="252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Lateral roots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35"/>
          <a:stretch/>
        </p:blipFill>
        <p:spPr bwMode="auto">
          <a:xfrm>
            <a:off x="4482033" y="836712"/>
            <a:ext cx="3762375" cy="5835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235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b="1" dirty="0" smtClean="0"/>
              <a:t>Flowering Plant</a:t>
            </a:r>
            <a:r>
              <a:rPr lang="en-IE" sz="3600" b="1" i="1" dirty="0" smtClean="0"/>
              <a:t> – </a:t>
            </a:r>
            <a:r>
              <a:rPr lang="en-IE" sz="3600" b="1" dirty="0" smtClean="0"/>
              <a:t>External</a:t>
            </a:r>
            <a:r>
              <a:rPr lang="en-IE" sz="3600" b="1" i="1" dirty="0" smtClean="0"/>
              <a:t> </a:t>
            </a:r>
            <a:r>
              <a:rPr lang="en-IE" sz="3600" b="1" dirty="0" smtClean="0"/>
              <a:t>Structure</a:t>
            </a:r>
            <a:endParaRPr lang="en-IE" sz="3600" b="1" dirty="0"/>
          </a:p>
        </p:txBody>
      </p:sp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6516216" y="4869160"/>
            <a:ext cx="2088232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2800" b="1" dirty="0" smtClean="0"/>
              <a:t>CLICK HERE</a:t>
            </a:r>
            <a:endParaRPr lang="en-IE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94"/>
          <a:stretch/>
        </p:blipFill>
        <p:spPr bwMode="auto">
          <a:xfrm>
            <a:off x="645710" y="927884"/>
            <a:ext cx="5222434" cy="581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688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0788"/>
            <a:ext cx="8229600" cy="3816424"/>
          </a:xfrm>
        </p:spPr>
        <p:txBody>
          <a:bodyPr>
            <a:normAutofit/>
          </a:bodyPr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br>
              <a:rPr lang="en-IE" sz="6000" b="1" dirty="0" smtClean="0">
                <a:solidFill>
                  <a:srgbClr val="FF0000"/>
                </a:solidFill>
              </a:rPr>
            </a:br>
            <a:r>
              <a:rPr lang="en-IE" sz="6000" b="1" dirty="0" smtClean="0">
                <a:solidFill>
                  <a:srgbClr val="FF0000"/>
                </a:solidFill>
              </a:rPr>
              <a:t/>
            </a:r>
            <a:br>
              <a:rPr lang="en-IE" sz="6000" b="1" dirty="0" smtClean="0">
                <a:solidFill>
                  <a:srgbClr val="FF0000"/>
                </a:solidFill>
              </a:rPr>
            </a:br>
            <a:r>
              <a:rPr lang="en-IE" sz="6000" b="1" dirty="0" smtClean="0">
                <a:solidFill>
                  <a:srgbClr val="FF0000"/>
                </a:solidFill>
              </a:rPr>
              <a:t>You’re Brilliant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2663788" y="4996333"/>
            <a:ext cx="3816424" cy="138499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2800" b="1" dirty="0" smtClean="0"/>
              <a:t>Click on this box to REPEAT this activity or press ESC to quit</a:t>
            </a:r>
            <a:endParaRPr lang="en-IE" sz="28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E" sz="3600" dirty="0" smtClean="0"/>
              <a:t>What is the function </a:t>
            </a:r>
            <a:r>
              <a:rPr lang="en-IE" sz="3600" dirty="0" smtClean="0"/>
              <a:t>of the bud?</a:t>
            </a:r>
            <a:endParaRPr lang="en-IE" sz="36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457200" y="1844824"/>
            <a:ext cx="8208000" cy="864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Anchorage, absorption and sometimes storage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5" name="Action Button: Custom 4">
            <a:hlinkClick r:id="" action="ppaction://hlinkshowjump?jump=nextslide" highlightClick="1"/>
          </p:cNvPr>
          <p:cNvSpPr/>
          <p:nvPr/>
        </p:nvSpPr>
        <p:spPr>
          <a:xfrm>
            <a:off x="457200" y="3008069"/>
            <a:ext cx="8208000" cy="864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Grow into a shoot, leaf or flower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8" name="Action Button: Custom 7">
            <a:hlinkClick r:id="rId2" action="ppaction://hlinksldjump" highlightClick="1"/>
          </p:cNvPr>
          <p:cNvSpPr/>
          <p:nvPr/>
        </p:nvSpPr>
        <p:spPr>
          <a:xfrm>
            <a:off x="466109" y="4171314"/>
            <a:ext cx="8208000" cy="864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Involved in photosynthesis, transpiration and respiration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466109" y="5334560"/>
            <a:ext cx="8208000" cy="864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Reproductive shoot of plant</a:t>
            </a:r>
            <a:endParaRPr lang="en-I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04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799167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E" sz="3600" dirty="0" smtClean="0"/>
              <a:t>What is the function </a:t>
            </a:r>
            <a:r>
              <a:rPr lang="en-IE" sz="3600" dirty="0" smtClean="0"/>
              <a:t>of the flower?</a:t>
            </a:r>
            <a:endParaRPr lang="en-IE" sz="36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457200" y="1844824"/>
            <a:ext cx="8208000" cy="864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Anchorage, absorption and sometimes storage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457200" y="3008069"/>
            <a:ext cx="8208000" cy="864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Grow into a shoot, leaf or flower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8" name="Action Button: Custom 7">
            <a:hlinkClick r:id="rId2" action="ppaction://hlinksldjump" highlightClick="1"/>
          </p:cNvPr>
          <p:cNvSpPr/>
          <p:nvPr/>
        </p:nvSpPr>
        <p:spPr>
          <a:xfrm>
            <a:off x="466109" y="4171314"/>
            <a:ext cx="8208000" cy="864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Involved in photosynthesis, transpiration and respiration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466109" y="5334560"/>
            <a:ext cx="8208000" cy="864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Reproductive shoot of plant</a:t>
            </a:r>
            <a:endParaRPr lang="en-I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06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99FF"/>
          </a:solidFill>
        </p:spPr>
        <p:txBody>
          <a:bodyPr>
            <a:normAutofit/>
          </a:bodyPr>
          <a:lstStyle/>
          <a:p>
            <a:r>
              <a:rPr lang="en-IE" sz="4400" b="1" dirty="0" smtClean="0"/>
              <a:t>Make your selection</a:t>
            </a:r>
            <a:endParaRPr lang="en-IE" sz="4400" b="1" dirty="0"/>
          </a:p>
        </p:txBody>
      </p:sp>
      <p:sp>
        <p:nvSpPr>
          <p:cNvPr id="3" name="Action Button: Custom 2">
            <a:hlinkClick r:id="" action="ppaction://hlinkshowjump?jump=nextslide" highlightClick="1"/>
          </p:cNvPr>
          <p:cNvSpPr/>
          <p:nvPr/>
        </p:nvSpPr>
        <p:spPr>
          <a:xfrm>
            <a:off x="1331640" y="2636912"/>
            <a:ext cx="2304256" cy="2448272"/>
          </a:xfrm>
          <a:prstGeom prst="actionButtonBlank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>
                <a:solidFill>
                  <a:prstClr val="black"/>
                </a:solidFill>
              </a:rPr>
              <a:t>CLICK HERE </a:t>
            </a:r>
          </a:p>
          <a:p>
            <a:pPr algn="ctr"/>
            <a:r>
              <a:rPr lang="en-IE" sz="3200" dirty="0" smtClean="0">
                <a:solidFill>
                  <a:prstClr val="black"/>
                </a:solidFill>
              </a:rPr>
              <a:t>to identify </a:t>
            </a:r>
          </a:p>
          <a:p>
            <a:pPr algn="ctr"/>
            <a:r>
              <a:rPr lang="en-IE" sz="3200" b="1" dirty="0" smtClean="0">
                <a:solidFill>
                  <a:srgbClr val="FF0000"/>
                </a:solidFill>
              </a:rPr>
              <a:t>PARTS</a:t>
            </a:r>
            <a:endParaRPr lang="en-IE" sz="3200" b="1" dirty="0">
              <a:solidFill>
                <a:srgbClr val="FF0000"/>
              </a:solidFill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5292080" y="2636912"/>
            <a:ext cx="2232248" cy="2448272"/>
          </a:xfrm>
          <a:prstGeom prst="actionButtonBlank">
            <a:avLst/>
          </a:prstGeom>
          <a:solidFill>
            <a:srgbClr val="66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>
                <a:solidFill>
                  <a:prstClr val="black"/>
                </a:solidFill>
              </a:rPr>
              <a:t>CLICK </a:t>
            </a:r>
            <a:r>
              <a:rPr lang="en-IE" sz="3200" b="1" dirty="0" smtClean="0">
                <a:solidFill>
                  <a:prstClr val="black"/>
                </a:solidFill>
              </a:rPr>
              <a:t>HERE</a:t>
            </a:r>
          </a:p>
          <a:p>
            <a:pPr algn="ctr"/>
            <a:r>
              <a:rPr lang="en-IE" sz="3200" dirty="0" smtClean="0">
                <a:solidFill>
                  <a:prstClr val="black"/>
                </a:solidFill>
              </a:rPr>
              <a:t>to </a:t>
            </a:r>
            <a:r>
              <a:rPr lang="en-IE" sz="3200" dirty="0">
                <a:solidFill>
                  <a:prstClr val="black"/>
                </a:solidFill>
              </a:rPr>
              <a:t>identify </a:t>
            </a:r>
            <a:endParaRPr lang="en-IE" sz="3200" dirty="0" smtClean="0">
              <a:solidFill>
                <a:prstClr val="black"/>
              </a:solidFill>
            </a:endParaRPr>
          </a:p>
          <a:p>
            <a:pPr algn="ctr"/>
            <a:r>
              <a:rPr lang="en-IE" sz="3200" b="1" dirty="0" smtClean="0">
                <a:solidFill>
                  <a:srgbClr val="FF0000"/>
                </a:solidFill>
              </a:rPr>
              <a:t>FUNCTIONS</a:t>
            </a:r>
            <a:endParaRPr lang="en-IE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92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135686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E" sz="3600" dirty="0" smtClean="0"/>
              <a:t>What is the function </a:t>
            </a:r>
            <a:r>
              <a:rPr lang="en-IE" sz="3600" dirty="0" smtClean="0"/>
              <a:t>of the leaf?</a:t>
            </a:r>
            <a:endParaRPr lang="en-IE" sz="36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457200" y="1844824"/>
            <a:ext cx="8208000" cy="864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Anchorage, absorption and sometimes storage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457200" y="3008069"/>
            <a:ext cx="8208000" cy="864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Grow into a shoot, leaf or flower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8" name="Action Button: Custom 7">
            <a:hlinkClick r:id="" action="ppaction://hlinkshowjump?jump=nextslide" highlightClick="1"/>
          </p:cNvPr>
          <p:cNvSpPr/>
          <p:nvPr/>
        </p:nvSpPr>
        <p:spPr>
          <a:xfrm>
            <a:off x="466109" y="4171314"/>
            <a:ext cx="8208000" cy="864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Involved in photosynthesis, transpiration and respiration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466109" y="5334560"/>
            <a:ext cx="8208000" cy="864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Reproductive shoot of plant</a:t>
            </a:r>
            <a:endParaRPr lang="en-I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06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135686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E" sz="3600" dirty="0" smtClean="0"/>
              <a:t>What is the function </a:t>
            </a:r>
            <a:r>
              <a:rPr lang="en-IE" sz="3600" dirty="0" smtClean="0"/>
              <a:t>of the root?</a:t>
            </a:r>
            <a:endParaRPr lang="en-IE" sz="3600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457200" y="1844824"/>
            <a:ext cx="8208000" cy="864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Anchorage, absorption and sometimes storage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457200" y="3008069"/>
            <a:ext cx="8208000" cy="864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Grow into a shoot, leaf or flower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8" name="Action Button: Custom 7">
            <a:hlinkClick r:id="rId2" action="ppaction://hlinksldjump" highlightClick="1"/>
          </p:cNvPr>
          <p:cNvSpPr/>
          <p:nvPr/>
        </p:nvSpPr>
        <p:spPr>
          <a:xfrm>
            <a:off x="466109" y="4171314"/>
            <a:ext cx="8208000" cy="864000"/>
          </a:xfrm>
          <a:prstGeom prst="actionButtonBlan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Involved in photosynthesis, transpiration and respiration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466109" y="5334560"/>
            <a:ext cx="8208000" cy="864000"/>
          </a:xfrm>
          <a:prstGeom prst="actionButtonBlan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Reproductive shoot of plant</a:t>
            </a:r>
            <a:endParaRPr lang="en-I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06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135686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b="1" dirty="0" smtClean="0"/>
              <a:t>Flowering Plant</a:t>
            </a:r>
            <a:r>
              <a:rPr lang="en-IE" sz="3600" b="1" i="1" dirty="0" smtClean="0"/>
              <a:t> – </a:t>
            </a:r>
            <a:r>
              <a:rPr lang="en-IE" sz="3600" b="1" dirty="0" smtClean="0"/>
              <a:t>External</a:t>
            </a:r>
            <a:r>
              <a:rPr lang="en-IE" sz="3600" b="1" i="1" dirty="0" smtClean="0"/>
              <a:t> </a:t>
            </a:r>
            <a:r>
              <a:rPr lang="en-IE" sz="3600" b="1" dirty="0" smtClean="0"/>
              <a:t>Structure</a:t>
            </a:r>
            <a:endParaRPr lang="en-IE" sz="3600" b="1" dirty="0"/>
          </a:p>
        </p:txBody>
      </p:sp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6516216" y="4869160"/>
            <a:ext cx="2088232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2800" b="1" dirty="0" smtClean="0"/>
              <a:t>CLICK HERE</a:t>
            </a:r>
            <a:endParaRPr lang="en-IE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94"/>
          <a:stretch/>
        </p:blipFill>
        <p:spPr bwMode="auto">
          <a:xfrm>
            <a:off x="645710" y="927884"/>
            <a:ext cx="5222434" cy="581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139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5400" b="1" dirty="0" smtClean="0"/>
              <a:t>Incorrect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lastslideviewed" highlightClick="1"/>
          </p:cNvPr>
          <p:cNvSpPr/>
          <p:nvPr/>
        </p:nvSpPr>
        <p:spPr>
          <a:xfrm>
            <a:off x="540000" y="1556792"/>
            <a:ext cx="8064000" cy="4680520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chemeClr val="tx1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chemeClr val="tx1"/>
                </a:solidFill>
              </a:rPr>
              <a:t>THIS BOX </a:t>
            </a:r>
          </a:p>
          <a:p>
            <a:pPr algn="ctr"/>
            <a:r>
              <a:rPr lang="en-IE" sz="6600" b="1" dirty="0" smtClean="0"/>
              <a:t>to Try Again 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117651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part labelled </a:t>
            </a:r>
            <a:r>
              <a:rPr lang="en-IE" sz="3600" b="1" dirty="0" smtClean="0">
                <a:solidFill>
                  <a:srgbClr val="FF0000"/>
                </a:solidFill>
              </a:rPr>
              <a:t>A</a:t>
            </a:r>
            <a:r>
              <a:rPr lang="en-IE" sz="3600" dirty="0" smtClean="0"/>
              <a:t> in the diagram</a:t>
            </a:r>
            <a:endParaRPr lang="en-IE" sz="3600" dirty="0"/>
          </a:p>
        </p:txBody>
      </p:sp>
      <p:sp>
        <p:nvSpPr>
          <p:cNvPr id="3" name="Action Button: Custom 2">
            <a:hlinkClick r:id="" action="ppaction://hlinkshowjump?jump=nextslide" highlightClick="1"/>
          </p:cNvPr>
          <p:cNvSpPr/>
          <p:nvPr/>
        </p:nvSpPr>
        <p:spPr>
          <a:xfrm>
            <a:off x="1043608" y="1556792"/>
            <a:ext cx="252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Bud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8" name="Action Button: Custom 7">
            <a:hlinkClick r:id="rId2" action="ppaction://hlinksldjump" highlightClick="1"/>
          </p:cNvPr>
          <p:cNvSpPr/>
          <p:nvPr/>
        </p:nvSpPr>
        <p:spPr>
          <a:xfrm>
            <a:off x="1032908" y="5517232"/>
            <a:ext cx="25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Root</a:t>
            </a:r>
          </a:p>
        </p:txBody>
      </p:sp>
      <p:sp>
        <p:nvSpPr>
          <p:cNvPr id="10" name="Action Button: Custom 9">
            <a:hlinkClick r:id="rId2" action="ppaction://hlinksldjump" highlightClick="1"/>
          </p:cNvPr>
          <p:cNvSpPr/>
          <p:nvPr/>
        </p:nvSpPr>
        <p:spPr>
          <a:xfrm>
            <a:off x="1032908" y="4725144"/>
            <a:ext cx="252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Petiole</a:t>
            </a:r>
          </a:p>
        </p:txBody>
      </p:sp>
      <p:sp>
        <p:nvSpPr>
          <p:cNvPr id="11" name="Action Button: Custom 10">
            <a:hlinkClick r:id="rId2" action="ppaction://hlinksldjump" highlightClick="1"/>
          </p:cNvPr>
          <p:cNvSpPr/>
          <p:nvPr/>
        </p:nvSpPr>
        <p:spPr>
          <a:xfrm>
            <a:off x="1032908" y="3933056"/>
            <a:ext cx="25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Leaf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6" name="Action Button: Custom 45">
            <a:hlinkClick r:id="rId2" action="ppaction://hlinksldjump" highlightClick="1"/>
          </p:cNvPr>
          <p:cNvSpPr/>
          <p:nvPr/>
        </p:nvSpPr>
        <p:spPr>
          <a:xfrm>
            <a:off x="1034513" y="2348880"/>
            <a:ext cx="25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Flower</a:t>
            </a:r>
          </a:p>
        </p:txBody>
      </p:sp>
      <p:sp>
        <p:nvSpPr>
          <p:cNvPr id="48" name="Action Button: Custom 47">
            <a:hlinkClick r:id="rId2" action="ppaction://hlinksldjump" highlightClick="1"/>
          </p:cNvPr>
          <p:cNvSpPr/>
          <p:nvPr/>
        </p:nvSpPr>
        <p:spPr>
          <a:xfrm>
            <a:off x="1038204" y="3140968"/>
            <a:ext cx="252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Lateral roots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35"/>
          <a:stretch/>
        </p:blipFill>
        <p:spPr bwMode="auto">
          <a:xfrm>
            <a:off x="4482033" y="836712"/>
            <a:ext cx="3762375" cy="5835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942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7764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part labelled </a:t>
            </a:r>
            <a:r>
              <a:rPr lang="en-IE" sz="3600" b="1" dirty="0" smtClean="0">
                <a:solidFill>
                  <a:srgbClr val="FF0000"/>
                </a:solidFill>
              </a:rPr>
              <a:t>B</a:t>
            </a:r>
            <a:r>
              <a:rPr lang="en-IE" sz="3600" dirty="0" smtClean="0"/>
              <a:t> in the diagram</a:t>
            </a:r>
            <a:endParaRPr lang="en-IE" sz="3600" dirty="0"/>
          </a:p>
        </p:txBody>
      </p:sp>
      <p:sp>
        <p:nvSpPr>
          <p:cNvPr id="3" name="Action Button: Custom 2">
            <a:hlinkClick r:id="rId2" action="ppaction://hlinksldjump" highlightClick="1"/>
          </p:cNvPr>
          <p:cNvSpPr/>
          <p:nvPr/>
        </p:nvSpPr>
        <p:spPr>
          <a:xfrm>
            <a:off x="1043608" y="1556792"/>
            <a:ext cx="252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Bud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8" name="Action Button: Custom 7">
            <a:hlinkClick r:id="rId2" action="ppaction://hlinksldjump" highlightClick="1"/>
          </p:cNvPr>
          <p:cNvSpPr/>
          <p:nvPr/>
        </p:nvSpPr>
        <p:spPr>
          <a:xfrm>
            <a:off x="1032908" y="5517232"/>
            <a:ext cx="25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Root</a:t>
            </a:r>
          </a:p>
        </p:txBody>
      </p:sp>
      <p:sp>
        <p:nvSpPr>
          <p:cNvPr id="10" name="Action Button: Custom 9">
            <a:hlinkClick r:id="rId2" action="ppaction://hlinksldjump" highlightClick="1"/>
          </p:cNvPr>
          <p:cNvSpPr/>
          <p:nvPr/>
        </p:nvSpPr>
        <p:spPr>
          <a:xfrm>
            <a:off x="1032908" y="4725144"/>
            <a:ext cx="252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Petiole</a:t>
            </a:r>
          </a:p>
        </p:txBody>
      </p:sp>
      <p:sp>
        <p:nvSpPr>
          <p:cNvPr id="11" name="Action Button: Custom 10">
            <a:hlinkClick r:id="rId2" action="ppaction://hlinksldjump" highlightClick="1"/>
          </p:cNvPr>
          <p:cNvSpPr/>
          <p:nvPr/>
        </p:nvSpPr>
        <p:spPr>
          <a:xfrm>
            <a:off x="1032908" y="3933056"/>
            <a:ext cx="25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Leaf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6" name="Action Button: Custom 45">
            <a:hlinkClick r:id="rId2" action="ppaction://hlinksldjump" highlightClick="1"/>
          </p:cNvPr>
          <p:cNvSpPr/>
          <p:nvPr/>
        </p:nvSpPr>
        <p:spPr>
          <a:xfrm>
            <a:off x="1034513" y="2348880"/>
            <a:ext cx="25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Flower</a:t>
            </a:r>
          </a:p>
        </p:txBody>
      </p:sp>
      <p:sp>
        <p:nvSpPr>
          <p:cNvPr id="48" name="Action Button: Custom 47">
            <a:hlinkClick r:id="" action="ppaction://hlinkshowjump?jump=nextslide" highlightClick="1"/>
          </p:cNvPr>
          <p:cNvSpPr/>
          <p:nvPr/>
        </p:nvSpPr>
        <p:spPr>
          <a:xfrm>
            <a:off x="1038204" y="3140968"/>
            <a:ext cx="252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Lateral roots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35"/>
          <a:stretch/>
        </p:blipFill>
        <p:spPr bwMode="auto">
          <a:xfrm>
            <a:off x="4482033" y="836712"/>
            <a:ext cx="3762375" cy="5835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235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84285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part labelled </a:t>
            </a:r>
            <a:r>
              <a:rPr lang="en-IE" sz="3600" b="1" dirty="0" smtClean="0">
                <a:solidFill>
                  <a:srgbClr val="FF0000"/>
                </a:solidFill>
              </a:rPr>
              <a:t>C</a:t>
            </a:r>
            <a:r>
              <a:rPr lang="en-IE" sz="3600" dirty="0" smtClean="0"/>
              <a:t> in the diagram</a:t>
            </a:r>
            <a:endParaRPr lang="en-IE" sz="3600" dirty="0"/>
          </a:p>
        </p:txBody>
      </p:sp>
      <p:sp>
        <p:nvSpPr>
          <p:cNvPr id="3" name="Action Button: Custom 2">
            <a:hlinkClick r:id="rId2" action="ppaction://hlinksldjump" highlightClick="1"/>
          </p:cNvPr>
          <p:cNvSpPr/>
          <p:nvPr/>
        </p:nvSpPr>
        <p:spPr>
          <a:xfrm>
            <a:off x="1043608" y="1556792"/>
            <a:ext cx="252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Bud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8" name="Action Button: Custom 7">
            <a:hlinkClick r:id="rId2" action="ppaction://hlinksldjump" highlightClick="1"/>
          </p:cNvPr>
          <p:cNvSpPr/>
          <p:nvPr/>
        </p:nvSpPr>
        <p:spPr>
          <a:xfrm>
            <a:off x="1032908" y="5517232"/>
            <a:ext cx="25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Root</a:t>
            </a:r>
          </a:p>
        </p:txBody>
      </p:sp>
      <p:sp>
        <p:nvSpPr>
          <p:cNvPr id="10" name="Action Button: Custom 9">
            <a:hlinkClick r:id="rId2" action="ppaction://hlinksldjump" highlightClick="1"/>
          </p:cNvPr>
          <p:cNvSpPr/>
          <p:nvPr/>
        </p:nvSpPr>
        <p:spPr>
          <a:xfrm>
            <a:off x="1032908" y="4725144"/>
            <a:ext cx="252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Petiole</a:t>
            </a:r>
          </a:p>
        </p:txBody>
      </p:sp>
      <p:sp>
        <p:nvSpPr>
          <p:cNvPr id="11" name="Action Button: Custom 10">
            <a:hlinkClick r:id="rId2" action="ppaction://hlinksldjump" highlightClick="1"/>
          </p:cNvPr>
          <p:cNvSpPr/>
          <p:nvPr/>
        </p:nvSpPr>
        <p:spPr>
          <a:xfrm>
            <a:off x="1032908" y="3933056"/>
            <a:ext cx="25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Leaf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6" name="Action Button: Custom 45">
            <a:hlinkClick r:id="" action="ppaction://hlinkshowjump?jump=nextslide" highlightClick="1"/>
          </p:cNvPr>
          <p:cNvSpPr/>
          <p:nvPr/>
        </p:nvSpPr>
        <p:spPr>
          <a:xfrm>
            <a:off x="1034513" y="2348880"/>
            <a:ext cx="25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Flower</a:t>
            </a:r>
          </a:p>
        </p:txBody>
      </p:sp>
      <p:sp>
        <p:nvSpPr>
          <p:cNvPr id="48" name="Action Button: Custom 47">
            <a:hlinkClick r:id="rId2" action="ppaction://hlinksldjump" highlightClick="1"/>
          </p:cNvPr>
          <p:cNvSpPr/>
          <p:nvPr/>
        </p:nvSpPr>
        <p:spPr>
          <a:xfrm>
            <a:off x="1038204" y="3140968"/>
            <a:ext cx="252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Lateral roots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35"/>
          <a:stretch/>
        </p:blipFill>
        <p:spPr bwMode="auto">
          <a:xfrm>
            <a:off x="4482033" y="836712"/>
            <a:ext cx="3762375" cy="5835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235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6000" b="1" dirty="0" smtClean="0">
                <a:solidFill>
                  <a:srgbClr val="FF0000"/>
                </a:solidFill>
              </a:rPr>
              <a:t>CONGRATULATIONS</a:t>
            </a:r>
            <a:endParaRPr lang="en-IE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b="1" dirty="0" smtClean="0"/>
          </a:p>
          <a:p>
            <a:pPr marL="0" indent="0" algn="ctr">
              <a:buNone/>
            </a:pPr>
            <a:endParaRPr lang="en-IE" b="1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539552" y="1556792"/>
            <a:ext cx="8064896" cy="46805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/>
              <a:t>Please </a:t>
            </a:r>
            <a:r>
              <a:rPr lang="en-IE" sz="6600" b="1" dirty="0" smtClean="0">
                <a:solidFill>
                  <a:srgbClr val="FF0000"/>
                </a:solidFill>
              </a:rPr>
              <a:t>CLICK</a:t>
            </a:r>
            <a:r>
              <a:rPr lang="en-IE" sz="6600" b="1" dirty="0" smtClean="0"/>
              <a:t> on </a:t>
            </a:r>
          </a:p>
          <a:p>
            <a:pPr algn="ctr"/>
            <a:r>
              <a:rPr lang="en-IE" sz="6600" b="1" dirty="0" smtClean="0">
                <a:solidFill>
                  <a:srgbClr val="FF0000"/>
                </a:solidFill>
              </a:rPr>
              <a:t>THIS BOX</a:t>
            </a:r>
            <a:r>
              <a:rPr lang="en-IE" sz="6600" b="1" dirty="0" smtClean="0"/>
              <a:t> </a:t>
            </a:r>
          </a:p>
          <a:p>
            <a:pPr algn="ctr"/>
            <a:r>
              <a:rPr lang="en-IE" sz="6600" b="1" dirty="0" smtClean="0"/>
              <a:t>for the Next Question</a:t>
            </a:r>
            <a:endParaRPr lang="en-IE" sz="6600" b="1" dirty="0"/>
          </a:p>
        </p:txBody>
      </p:sp>
    </p:spTree>
    <p:extLst>
      <p:ext uri="{BB962C8B-B14F-4D97-AF65-F5344CB8AC3E}">
        <p14:creationId xmlns:p14="http://schemas.microsoft.com/office/powerpoint/2010/main" val="284285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80120"/>
          </a:xfrm>
        </p:spPr>
        <p:txBody>
          <a:bodyPr>
            <a:noAutofit/>
          </a:bodyPr>
          <a:lstStyle/>
          <a:p>
            <a:r>
              <a:rPr lang="en-IE" sz="3600" dirty="0" smtClean="0"/>
              <a:t>Name the part labelled </a:t>
            </a:r>
            <a:r>
              <a:rPr lang="en-IE" sz="3600" b="1" dirty="0" smtClean="0">
                <a:solidFill>
                  <a:srgbClr val="FF0000"/>
                </a:solidFill>
              </a:rPr>
              <a:t>D</a:t>
            </a:r>
            <a:r>
              <a:rPr lang="en-IE" sz="3600" dirty="0" smtClean="0"/>
              <a:t> in the diagram</a:t>
            </a:r>
            <a:endParaRPr lang="en-IE" sz="3600" dirty="0"/>
          </a:p>
        </p:txBody>
      </p:sp>
      <p:sp>
        <p:nvSpPr>
          <p:cNvPr id="3" name="Action Button: Custom 2">
            <a:hlinkClick r:id="rId2" action="ppaction://hlinksldjump" highlightClick="1"/>
          </p:cNvPr>
          <p:cNvSpPr/>
          <p:nvPr/>
        </p:nvSpPr>
        <p:spPr>
          <a:xfrm>
            <a:off x="1043608" y="1556792"/>
            <a:ext cx="252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Bud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8" name="Action Button: Custom 7">
            <a:hlinkClick r:id="rId2" action="ppaction://hlinksldjump" highlightClick="1"/>
          </p:cNvPr>
          <p:cNvSpPr/>
          <p:nvPr/>
        </p:nvSpPr>
        <p:spPr>
          <a:xfrm>
            <a:off x="1032908" y="5517232"/>
            <a:ext cx="25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Root</a:t>
            </a:r>
          </a:p>
        </p:txBody>
      </p:sp>
      <p:sp>
        <p:nvSpPr>
          <p:cNvPr id="10" name="Action Button: Custom 9">
            <a:hlinkClick r:id="rId2" action="ppaction://hlinksldjump" highlightClick="1"/>
          </p:cNvPr>
          <p:cNvSpPr/>
          <p:nvPr/>
        </p:nvSpPr>
        <p:spPr>
          <a:xfrm>
            <a:off x="1032908" y="4725144"/>
            <a:ext cx="252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Petiole</a:t>
            </a:r>
          </a:p>
        </p:txBody>
      </p:sp>
      <p:sp>
        <p:nvSpPr>
          <p:cNvPr id="11" name="Action Button: Custom 10">
            <a:hlinkClick r:id="" action="ppaction://hlinkshowjump?jump=nextslide" highlightClick="1"/>
          </p:cNvPr>
          <p:cNvSpPr/>
          <p:nvPr/>
        </p:nvSpPr>
        <p:spPr>
          <a:xfrm>
            <a:off x="1032908" y="3933056"/>
            <a:ext cx="25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Leaf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6" name="Action Button: Custom 45">
            <a:hlinkClick r:id="rId2" action="ppaction://hlinksldjump" highlightClick="1"/>
          </p:cNvPr>
          <p:cNvSpPr/>
          <p:nvPr/>
        </p:nvSpPr>
        <p:spPr>
          <a:xfrm>
            <a:off x="1034513" y="2348880"/>
            <a:ext cx="2520000" cy="648000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Flower</a:t>
            </a:r>
          </a:p>
        </p:txBody>
      </p:sp>
      <p:sp>
        <p:nvSpPr>
          <p:cNvPr id="48" name="Action Button: Custom 47">
            <a:hlinkClick r:id="rId2" action="ppaction://hlinksldjump" highlightClick="1"/>
          </p:cNvPr>
          <p:cNvSpPr/>
          <p:nvPr/>
        </p:nvSpPr>
        <p:spPr>
          <a:xfrm>
            <a:off x="1038204" y="3140968"/>
            <a:ext cx="2520000" cy="648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Lateral roots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35"/>
          <a:stretch/>
        </p:blipFill>
        <p:spPr bwMode="auto">
          <a:xfrm>
            <a:off x="4482033" y="836712"/>
            <a:ext cx="3762375" cy="5835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235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 Template iDiagram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 Template iDiagram</Template>
  <TotalTime>26</TotalTime>
  <Words>392</Words>
  <Application>Microsoft Office PowerPoint</Application>
  <PresentationFormat>On-screen Show (4:3)</PresentationFormat>
  <Paragraphs>123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0 Template iDiagram</vt:lpstr>
      <vt:lpstr>Flowering Plant – External Structure</vt:lpstr>
      <vt:lpstr>Make your selection</vt:lpstr>
      <vt:lpstr>Name the part labelled A in the diagram</vt:lpstr>
      <vt:lpstr>CONGRATULATIONS</vt:lpstr>
      <vt:lpstr>Name the part labelled B in the diagram</vt:lpstr>
      <vt:lpstr>CONGRATULATIONS</vt:lpstr>
      <vt:lpstr>Name the part labelled C in the diagram</vt:lpstr>
      <vt:lpstr>CONGRATULATIONS</vt:lpstr>
      <vt:lpstr>Name the part labelled D in the diagram</vt:lpstr>
      <vt:lpstr>CONGRATULATIONS</vt:lpstr>
      <vt:lpstr>Name the part labelled E in the diagram</vt:lpstr>
      <vt:lpstr>CONGRATULATIONS</vt:lpstr>
      <vt:lpstr>Name the part labelled F in the diagram</vt:lpstr>
      <vt:lpstr>CONGRATULATIONS</vt:lpstr>
      <vt:lpstr>Flowering Plant – External Structure</vt:lpstr>
      <vt:lpstr>CONGRATULATIONS  You’re Brilliant</vt:lpstr>
      <vt:lpstr>What is the function of the bud?</vt:lpstr>
      <vt:lpstr>CONGRATULATIONS</vt:lpstr>
      <vt:lpstr>What is the function of the flower?</vt:lpstr>
      <vt:lpstr>CONGRATULATIONS</vt:lpstr>
      <vt:lpstr>What is the function of the leaf?</vt:lpstr>
      <vt:lpstr>CONGRATULATIONS</vt:lpstr>
      <vt:lpstr>What is the function of the root?</vt:lpstr>
      <vt:lpstr>CONGRATULATIONS</vt:lpstr>
      <vt:lpstr>Flowering Plant – External Structure</vt:lpstr>
      <vt:lpstr>Incorrect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Structure</dc:title>
  <dc:creator>Declan Finlayson</dc:creator>
  <cp:lastModifiedBy>Windows User</cp:lastModifiedBy>
  <cp:revision>12</cp:revision>
  <dcterms:created xsi:type="dcterms:W3CDTF">2014-11-21T12:51:08Z</dcterms:created>
  <dcterms:modified xsi:type="dcterms:W3CDTF">2015-04-05T07:38:36Z</dcterms:modified>
</cp:coreProperties>
</file>